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8C44C1-0321-4D40-AC23-7FFF1432C3DD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226EE00-E6B0-47D9-93B4-E69E849B8A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EŞYA HUKUKU</a:t>
            </a: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81118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HAFTA</a:t>
            </a:r>
          </a:p>
          <a:p>
            <a:pPr marL="514350" indent="-514350"/>
            <a:r>
              <a:rPr lang="tr-TR" dirty="0" smtClean="0"/>
              <a:t>EŞYA HUKUKUNUN KONUSU, </a:t>
            </a:r>
          </a:p>
          <a:p>
            <a:pPr marL="514350" indent="-514350"/>
            <a:r>
              <a:rPr lang="tr-TR" dirty="0" smtClean="0"/>
              <a:t>MEVZUAT, </a:t>
            </a:r>
          </a:p>
          <a:p>
            <a:pPr marL="514350" indent="-514350"/>
            <a:r>
              <a:rPr lang="tr-TR" dirty="0" smtClean="0"/>
              <a:t>AYNİ HAKKIN KONUSU, UNSURLARI, ÇEŞİTLERİ/SINIFLANDIRILMASI, DİĞER HAKLARDAN FARKI, </a:t>
            </a:r>
          </a:p>
          <a:p>
            <a:pPr marL="514350" indent="-514350"/>
            <a:r>
              <a:rPr lang="tr-TR" dirty="0" smtClean="0"/>
              <a:t>AYNİ HAKLARA HÂKİM OLAN PRENSİPLER</a:t>
            </a:r>
          </a:p>
          <a:p>
            <a:pPr marL="514350" indent="-514350"/>
            <a:endParaRPr lang="tr-TR" dirty="0" smtClean="0"/>
          </a:p>
          <a:p>
            <a:pPr marL="514350" indent="-51435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hukukunda “eşya” tanım: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Eşya: Hukuki anlamda eşya üzerinde bireysel hakimiyet sağlanabilecek, ekonomik değer taşıyan, kişi ve hayvanlar dışındaki cismani varlıklar.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394136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Eşya tanımına girmemekle birlikte ayni hak konusu olan hususlar: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r>
              <a:rPr lang="tr-TR" dirty="0" smtClean="0"/>
              <a:t>1- Bağımsız ve sürekli haklar</a:t>
            </a:r>
          </a:p>
          <a:p>
            <a:r>
              <a:rPr lang="tr-TR" dirty="0" smtClean="0"/>
              <a:t>2- Doğal güçler, enerji (TMK m. 762)</a:t>
            </a:r>
          </a:p>
          <a:p>
            <a:r>
              <a:rPr lang="tr-TR" dirty="0" smtClean="0"/>
              <a:t>3- Üzerinde ayni hak kurulabilen haklar</a:t>
            </a:r>
          </a:p>
          <a:p>
            <a:r>
              <a:rPr lang="tr-TR" dirty="0" smtClean="0"/>
              <a:t>4- Bütünüyle malvarlığı</a:t>
            </a:r>
          </a:p>
          <a:p>
            <a:r>
              <a:rPr lang="tr-TR" dirty="0" smtClean="0"/>
              <a:t>5- Hayvanlar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TMK m. 704: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A. Taşınmaz mülkiyetinin konusu</a:t>
            </a:r>
            <a:endParaRPr lang="tr-TR" dirty="0" smtClean="0"/>
          </a:p>
          <a:p>
            <a:r>
              <a:rPr lang="tr-TR" b="1" dirty="0" smtClean="0"/>
              <a:t>Madde 704-</a:t>
            </a:r>
            <a:r>
              <a:rPr lang="tr-TR" dirty="0" smtClean="0"/>
              <a:t> Taşınmaz mülkiyetinin konusu şunlardır:</a:t>
            </a:r>
          </a:p>
          <a:p>
            <a:r>
              <a:rPr lang="tr-TR" dirty="0" smtClean="0"/>
              <a:t>1. Arazi,</a:t>
            </a:r>
          </a:p>
          <a:p>
            <a:r>
              <a:rPr lang="tr-TR" u="sng" dirty="0" smtClean="0">
                <a:solidFill>
                  <a:srgbClr val="FF0000"/>
                </a:solidFill>
              </a:rPr>
              <a:t>2. Tapu kütüğünde ayrı sayfaya kaydedilen bağımsız ve sürekli haklar</a:t>
            </a:r>
            <a:r>
              <a:rPr lang="tr-TR" dirty="0" smtClean="0"/>
              <a:t>,</a:t>
            </a:r>
          </a:p>
          <a:p>
            <a:r>
              <a:rPr lang="tr-TR" dirty="0" smtClean="0"/>
              <a:t>3. Kat mülkiyeti kütüğüne kayıtlı bağımsız bölümler.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TMK m. 826/III: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“Üst hakkı, bağımsız ve sürekli nitelikte ise üst hakkı sahibinin istemi üzerine tapu kütüğüne taşınmaz olarak kaydedilebilir. En az otuz yıl için kurulan üst hakkı, sürekli niteliktedir.”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TMK m. 762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ÜÇÜNCÜ BÖLÜM</a:t>
            </a:r>
          </a:p>
          <a:p>
            <a:r>
              <a:rPr lang="tr-TR" dirty="0" smtClean="0"/>
              <a:t>TAŞINIR MÜLKİYETİ</a:t>
            </a:r>
          </a:p>
          <a:p>
            <a:r>
              <a:rPr lang="tr-TR" i="1" dirty="0" smtClean="0"/>
              <a:t>A. Konusu</a:t>
            </a:r>
            <a:endParaRPr lang="tr-TR" dirty="0" smtClean="0"/>
          </a:p>
          <a:p>
            <a:r>
              <a:rPr lang="tr-TR" b="1" dirty="0" smtClean="0"/>
              <a:t>Madde 762-</a:t>
            </a:r>
            <a:r>
              <a:rPr lang="tr-TR" dirty="0" smtClean="0"/>
              <a:t> Taşınır mülkiyetinin konusu, nitelikleri itibarıyla taşınabilen maddî şeyler ile edinmeye elverişli olan ve taşınmaz mülkiyetinin kapsamına girmeyen </a:t>
            </a:r>
            <a:r>
              <a:rPr lang="tr-TR" u="sng" dirty="0" smtClean="0">
                <a:solidFill>
                  <a:srgbClr val="FF0000"/>
                </a:solidFill>
              </a:rPr>
              <a:t>doğal güçlerdir</a:t>
            </a:r>
            <a:r>
              <a:rPr lang="tr-TR" dirty="0" smtClean="0"/>
              <a:t>. 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TMK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A. İntifa hakkı</a:t>
            </a:r>
            <a:endParaRPr lang="tr-TR" dirty="0" smtClean="0"/>
          </a:p>
          <a:p>
            <a:r>
              <a:rPr lang="tr-TR" i="1" dirty="0" smtClean="0"/>
              <a:t>I. Konusu</a:t>
            </a:r>
            <a:endParaRPr lang="tr-TR" dirty="0" smtClean="0"/>
          </a:p>
          <a:p>
            <a:r>
              <a:rPr lang="tr-TR" b="1" dirty="0" smtClean="0"/>
              <a:t>Madde 794-</a:t>
            </a:r>
            <a:r>
              <a:rPr lang="tr-TR" dirty="0" smtClean="0"/>
              <a:t> İntifa hakkı, taşınırlar, taşınmazlar, </a:t>
            </a:r>
            <a:r>
              <a:rPr lang="tr-TR" u="sng" dirty="0" smtClean="0">
                <a:solidFill>
                  <a:srgbClr val="FF0000"/>
                </a:solidFill>
              </a:rPr>
              <a:t>haklar</a:t>
            </a:r>
            <a:r>
              <a:rPr lang="tr-TR" dirty="0" smtClean="0"/>
              <a:t> veya bir </a:t>
            </a:r>
            <a:r>
              <a:rPr lang="tr-TR" u="sng" dirty="0" smtClean="0">
                <a:solidFill>
                  <a:srgbClr val="FF0000"/>
                </a:solidFill>
              </a:rPr>
              <a:t>malvarlığı</a:t>
            </a:r>
            <a:r>
              <a:rPr lang="tr-TR" dirty="0" smtClean="0"/>
              <a:t> üzerinde kurulabilir.</a:t>
            </a:r>
          </a:p>
          <a:p>
            <a:r>
              <a:rPr lang="tr-TR" dirty="0" smtClean="0"/>
              <a:t>Aksine düzenleme olmadıkça bu hak, sahibine, konusu üzerinde tam yararlanma yetkisi sağlar.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TMK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3. Alacaklar</a:t>
            </a:r>
            <a:endParaRPr lang="tr-TR" dirty="0" smtClean="0"/>
          </a:p>
          <a:p>
            <a:r>
              <a:rPr lang="tr-TR" i="1" dirty="0" smtClean="0"/>
              <a:t>a. Yararlanmanın kapsamı</a:t>
            </a:r>
            <a:endParaRPr lang="tr-TR" dirty="0" smtClean="0"/>
          </a:p>
          <a:p>
            <a:r>
              <a:rPr lang="tr-TR" b="1" dirty="0" smtClean="0"/>
              <a:t>Madde 820-</a:t>
            </a:r>
            <a:r>
              <a:rPr lang="tr-TR" dirty="0" smtClean="0"/>
              <a:t> Bir alacak üzerindeki intifa hakkı, onun getirisini edinme yetkisi verir.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TMK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ALACAKLAR VE DİĞER HAKLAR ÜZERİNDE REHİN</a:t>
            </a:r>
          </a:p>
          <a:p>
            <a:r>
              <a:rPr lang="tr-TR" i="1" dirty="0" smtClean="0"/>
              <a:t>A. Genel olarak</a:t>
            </a:r>
            <a:endParaRPr lang="tr-TR" dirty="0" smtClean="0"/>
          </a:p>
          <a:p>
            <a:r>
              <a:rPr lang="tr-TR" b="1" dirty="0" smtClean="0"/>
              <a:t>Madde 954-</a:t>
            </a:r>
            <a:r>
              <a:rPr lang="tr-TR" dirty="0" smtClean="0"/>
              <a:t> Başkasına devredilebilen </a:t>
            </a:r>
            <a:r>
              <a:rPr lang="tr-TR" u="sng" dirty="0" smtClean="0">
                <a:solidFill>
                  <a:srgbClr val="FF0000"/>
                </a:solidFill>
              </a:rPr>
              <a:t>alacaklar ve diğer haklar </a:t>
            </a:r>
            <a:r>
              <a:rPr lang="tr-TR" u="sng" dirty="0" err="1" smtClean="0">
                <a:solidFill>
                  <a:srgbClr val="FF0000"/>
                </a:solidFill>
              </a:rPr>
              <a:t>rehnedilebilir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Aksine bir hüküm bulunmadıkça, bunların </a:t>
            </a:r>
            <a:r>
              <a:rPr lang="tr-TR" dirty="0" err="1" smtClean="0"/>
              <a:t>rehni</a:t>
            </a:r>
            <a:r>
              <a:rPr lang="tr-TR" dirty="0" smtClean="0"/>
              <a:t> hakkında da teslime bağlı rehin hükümleri uygulanır.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TMK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c. Malvarlığı </a:t>
            </a:r>
            <a:r>
              <a:rPr lang="tr-TR" i="1" dirty="0" err="1" smtClean="0"/>
              <a:t>intifaında</a:t>
            </a:r>
            <a:r>
              <a:rPr lang="tr-TR" i="1" dirty="0" smtClean="0"/>
              <a:t> borçların faizi </a:t>
            </a:r>
            <a:endParaRPr lang="tr-TR" dirty="0" smtClean="0"/>
          </a:p>
          <a:p>
            <a:r>
              <a:rPr lang="tr-TR" b="1" dirty="0" smtClean="0"/>
              <a:t>Madde 814-</a:t>
            </a:r>
            <a:r>
              <a:rPr lang="tr-TR" dirty="0" smtClean="0"/>
              <a:t> Malvarlığı </a:t>
            </a:r>
            <a:r>
              <a:rPr lang="tr-TR" dirty="0" err="1" smtClean="0"/>
              <a:t>intifaında</a:t>
            </a:r>
            <a:r>
              <a:rPr lang="tr-TR" dirty="0" smtClean="0"/>
              <a:t>, intifa hakkı sahibi bu malvarlığındaki borçların faizlerini ödemekle yükümlüdür.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HAYVANLARI KORUMA KANUNU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            </a:t>
            </a:r>
            <a:r>
              <a:rPr lang="tr-TR" i="1" dirty="0" smtClean="0"/>
              <a:t>İlkeler</a:t>
            </a:r>
            <a:endParaRPr lang="tr-TR" dirty="0" smtClean="0"/>
          </a:p>
          <a:p>
            <a:r>
              <a:rPr lang="tr-TR" b="1" dirty="0" smtClean="0"/>
              <a:t>            Madde  4- </a:t>
            </a:r>
            <a:r>
              <a:rPr lang="tr-TR" dirty="0" smtClean="0"/>
              <a:t>Hayvanların korunmasına ve rahat yaşamalarına ilişkin temel ilkeler şunlardır:</a:t>
            </a:r>
          </a:p>
          <a:p>
            <a:r>
              <a:rPr lang="tr-TR" dirty="0" smtClean="0"/>
              <a:t>            a) Bütün hayvanlar eşit doğar ve bu Kanun hükümleri çerçevesinde </a:t>
            </a:r>
            <a:r>
              <a:rPr lang="tr-TR" u="sng" dirty="0" smtClean="0">
                <a:solidFill>
                  <a:srgbClr val="FF0000"/>
                </a:solidFill>
              </a:rPr>
              <a:t>yaşama hakkına </a:t>
            </a:r>
            <a:r>
              <a:rPr lang="tr-TR" dirty="0" smtClean="0"/>
              <a:t>sahiptir.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EŞYA HUKUKU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r>
              <a:rPr lang="tr-TR" dirty="0" smtClean="0"/>
              <a:t>Medeni Hukukun bir alt dalı olan eşya hukuku; </a:t>
            </a:r>
          </a:p>
          <a:p>
            <a:r>
              <a:rPr lang="tr-TR" dirty="0" smtClean="0"/>
              <a:t>kişilerin eşya (mallar) üzerinde doğrudan doğruya hakimiyetinden doğan meseleleri inceleyen kısmıdır.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Eşya çeşitleri: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1- Taşınır(menkul) eşya – Taşınmaz (gayrimenkul) eşya ayrımı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(</a:t>
            </a:r>
            <a:r>
              <a:rPr lang="tr-TR" dirty="0" err="1" smtClean="0"/>
              <a:t>TMK’da</a:t>
            </a:r>
            <a:r>
              <a:rPr lang="tr-TR" dirty="0" smtClean="0"/>
              <a:t> Taşınır/Taşınmaz mülkiyeti, Taşınır/Taşınmaz </a:t>
            </a:r>
            <a:r>
              <a:rPr lang="tr-TR" dirty="0" err="1" smtClean="0"/>
              <a:t>rehni</a:t>
            </a:r>
            <a:r>
              <a:rPr lang="tr-TR" dirty="0" smtClean="0"/>
              <a:t>): Bu ayrım İİK, HMK ve Devletler özel hukuku gibi diğer hukuk dallarında da önem taşır.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Gemi siciline kayıtlı gemiler İcra İflas Kanununun 2011 yılındaki değişikliğine kadar taşınmaz sayılmıştı. 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844824"/>
            <a:ext cx="7674056" cy="4403576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Yürürlükte olan mevzuatta gemi siciline tapu siciline tanınan etki tanınmıştır.</a:t>
            </a:r>
          </a:p>
          <a:p>
            <a:r>
              <a:rPr lang="tr-TR" b="1" dirty="0" smtClean="0"/>
              <a:t>TTK m. 954</a:t>
            </a:r>
            <a:r>
              <a:rPr lang="tr-TR" dirty="0" smtClean="0"/>
              <a:t>-</a:t>
            </a:r>
            <a:r>
              <a:rPr lang="tr-TR" b="1" dirty="0" smtClean="0"/>
              <a:t> </a:t>
            </a:r>
            <a:r>
              <a:rPr lang="tr-TR" dirty="0" smtClean="0"/>
              <a:t>(1) Türk gemileri için, Ulaştırma, Denizcilik ve Haberleşme Bakanlığının uygun göreceği yerlerde gemi sicili tutulur.</a:t>
            </a:r>
          </a:p>
          <a:p>
            <a:r>
              <a:rPr lang="tr-TR" dirty="0" smtClean="0"/>
              <a:t>(3) Türk Medenî Kanununun 1007 </a:t>
            </a:r>
            <a:r>
              <a:rPr lang="tr-TR" dirty="0" err="1" smtClean="0"/>
              <a:t>nci</a:t>
            </a:r>
            <a:r>
              <a:rPr lang="tr-TR" dirty="0" smtClean="0"/>
              <a:t> maddesi gemi sicilleri hakkında da geçerlidir.</a:t>
            </a:r>
          </a:p>
          <a:p>
            <a:r>
              <a:rPr lang="tr-TR" i="1" dirty="0" smtClean="0"/>
              <a:t>2. Sorumluluk</a:t>
            </a:r>
            <a:endParaRPr lang="tr-TR" dirty="0" smtClean="0"/>
          </a:p>
          <a:p>
            <a:r>
              <a:rPr lang="tr-TR" b="1" dirty="0" smtClean="0"/>
              <a:t>TMK m. 1007-</a:t>
            </a:r>
            <a:r>
              <a:rPr lang="tr-TR" dirty="0" smtClean="0"/>
              <a:t>  Tapu sicilinin tutulmasından doğan bütün zararlardan Devlet sorumludur. </a:t>
            </a:r>
          </a:p>
          <a:p>
            <a:r>
              <a:rPr lang="tr-TR" dirty="0" smtClean="0"/>
              <a:t>Devlet, zararın doğmasında kusuru bulunan görevlilere </a:t>
            </a:r>
            <a:r>
              <a:rPr lang="tr-TR" dirty="0" err="1" smtClean="0"/>
              <a:t>rücu</a:t>
            </a:r>
            <a:r>
              <a:rPr lang="tr-TR" dirty="0" smtClean="0"/>
              <a:t> eder.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2- Basit eşya- Birleşik eşya- Eşya birliği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3- Misli eşya- </a:t>
            </a:r>
            <a:r>
              <a:rPr lang="tr-TR" dirty="0" err="1" smtClean="0"/>
              <a:t>Gayrımisli</a:t>
            </a:r>
            <a:r>
              <a:rPr lang="tr-TR" dirty="0" smtClean="0"/>
              <a:t> eşya</a:t>
            </a:r>
          </a:p>
          <a:p>
            <a:r>
              <a:rPr lang="tr-TR" dirty="0" smtClean="0"/>
              <a:t>Ayrım Roma hukukundan gelmektedir. Alman Medeni Kanununda misli eşya tanımlanmıştır. (BGB </a:t>
            </a:r>
            <a:r>
              <a:rPr lang="tr-TR" b="1" dirty="0" smtClean="0"/>
              <a:t>§ 91 </a:t>
            </a:r>
            <a:r>
              <a:rPr lang="tr-TR" b="1" dirty="0" err="1" smtClean="0"/>
              <a:t>Vertretbare</a:t>
            </a:r>
            <a:r>
              <a:rPr lang="tr-TR" b="1" dirty="0" smtClean="0"/>
              <a:t> </a:t>
            </a:r>
            <a:r>
              <a:rPr lang="tr-TR" b="1" dirty="0" err="1" smtClean="0"/>
              <a:t>Sachen</a:t>
            </a:r>
            <a:r>
              <a:rPr lang="tr-TR" dirty="0" smtClean="0"/>
              <a:t>)</a:t>
            </a:r>
          </a:p>
          <a:p>
            <a:r>
              <a:rPr lang="tr-TR" b="1" dirty="0" smtClean="0"/>
              <a:t>Borçlar hukukunda parça borcu-nevi borcu ayrımı ile aynı şey değildir.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4- Tüketime (istihlâk)  tabi ola- olmayan eşya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5- Bölünebilen- Bölünemeyen eşya (</a:t>
            </a:r>
            <a:r>
              <a:rPr lang="tr-TR" dirty="0" err="1" smtClean="0"/>
              <a:t>Fiziken</a:t>
            </a:r>
            <a:r>
              <a:rPr lang="tr-TR" dirty="0" smtClean="0"/>
              <a:t> değil hukuken bölünebilme): Paylı mülkiyetin sona erdirilmesinde önem </a:t>
            </a:r>
            <a:r>
              <a:rPr lang="tr-TR" dirty="0" err="1" smtClean="0"/>
              <a:t>arzeder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692696"/>
            <a:ext cx="7746064" cy="5976664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6- Özel mülkiyete tabi olan-olmayan eşya: Kamu malları idare hukukunun inceleme alanına girer.</a:t>
            </a:r>
          </a:p>
          <a:p>
            <a:r>
              <a:rPr lang="tr-TR" i="1" dirty="0" smtClean="0"/>
              <a:t>6. Sahipsiz yerler ve yararı kamuya ait mallar </a:t>
            </a:r>
            <a:endParaRPr lang="tr-TR" dirty="0" smtClean="0"/>
          </a:p>
          <a:p>
            <a:r>
              <a:rPr lang="tr-TR" b="1" dirty="0" smtClean="0"/>
              <a:t>TMK m. 715-</a:t>
            </a:r>
            <a:r>
              <a:rPr lang="tr-TR" dirty="0" smtClean="0"/>
              <a:t> Sahipsiz yerler ile yararı kamuya ait mallar, Devletin hüküm ve tasarrufu altındadır.</a:t>
            </a:r>
          </a:p>
          <a:p>
            <a:r>
              <a:rPr lang="tr-TR" dirty="0" smtClean="0"/>
              <a:t>Aksi ispatlanmadıkça, yararı kamuya ait sular ile kayalar, tepeler, dağlar, buzullar gibi tarıma elverişli olmayan yerler ve bunlardan çıkan kaynaklar, kimsenin mülkiyetinde değildir ve hiçbir şekilde özel mülkiyete konu olamaz.</a:t>
            </a:r>
          </a:p>
          <a:p>
            <a:r>
              <a:rPr lang="tr-TR" dirty="0" smtClean="0"/>
              <a:t>Sahipsiz yerler ile yararı kamuya ait malların kazanılması, bakımı, korunması, işletilmesi ve kullanılması özel kanun hükümlerine tâbidir.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7- Sahipli eşya- Sahipsiz eşya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Ayni hakkın unsurları (devam)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2- Doğrudan doğruya hakimiyet: Hak sahibinin hakkını kullanabilmesi (eşyadan hakkına uygun bir şekilde yararlanabilmesi) için hiç kimsenin araya girmesine, aracılık etmesine ihtiyaç duymama.</a:t>
            </a:r>
          </a:p>
          <a:p>
            <a:r>
              <a:rPr lang="tr-TR" dirty="0" smtClean="0"/>
              <a:t>Herhangi bir kişiden bir edimin yerine getirilmesi istenmez.</a:t>
            </a:r>
          </a:p>
          <a:p>
            <a:r>
              <a:rPr lang="tr-TR" dirty="0" smtClean="0"/>
              <a:t>Hak sahibi herkesten hakkının ihlal edilmemesini isteyebilir.</a:t>
            </a:r>
          </a:p>
          <a:p>
            <a:r>
              <a:rPr lang="tr-TR" dirty="0" smtClean="0"/>
              <a:t>Bu durum ayni hakların mutlak hak olmasının bir sonucudur.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3- Herkese karşı ileri sürülebilirlik: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Herkes ayni hak sahibinin hakkına saygı gösterme, onu ihlal etmeme yükümlülüğü altında olup ihlal eden herkesten hak sahibi hakkına uyulmasını isteyebilir.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MEVZUAT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Eşya hukuku </a:t>
            </a:r>
          </a:p>
          <a:p>
            <a:r>
              <a:rPr lang="tr-TR" dirty="0" smtClean="0"/>
              <a:t>Medeni Kanunun 4. Kitabında düzenlenmiştir.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Ayni hakların diğer haklardan farkı: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Diğer mutlak haklardan farkı</a:t>
            </a:r>
          </a:p>
          <a:p>
            <a:pPr lvl="1"/>
            <a:r>
              <a:rPr lang="tr-TR" dirty="0" smtClean="0"/>
              <a:t>Kişilik hakları</a:t>
            </a:r>
          </a:p>
          <a:p>
            <a:pPr lvl="1"/>
            <a:r>
              <a:rPr lang="tr-TR" dirty="0" smtClean="0"/>
              <a:t>Fikri haklar</a:t>
            </a:r>
          </a:p>
          <a:p>
            <a:pPr lvl="1"/>
            <a:r>
              <a:rPr lang="tr-TR" dirty="0" smtClean="0"/>
              <a:t>Ayni haklar</a:t>
            </a:r>
          </a:p>
          <a:p>
            <a:pPr lvl="1"/>
            <a:endParaRPr lang="tr-TR" dirty="0" smtClean="0"/>
          </a:p>
          <a:p>
            <a:pPr lvl="1">
              <a:buNone/>
            </a:pPr>
            <a:r>
              <a:rPr lang="tr-TR" dirty="0" smtClean="0"/>
              <a:t>Konusunun eşya olması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2- Alacak hakkından ve eşyaya başlı borçlardan (</a:t>
            </a:r>
            <a:r>
              <a:rPr lang="tr-TR" dirty="0" err="1" smtClean="0"/>
              <a:t>realobligation</a:t>
            </a:r>
            <a:r>
              <a:rPr lang="tr-TR" dirty="0" smtClean="0"/>
              <a:t>) ayrılması:</a:t>
            </a:r>
          </a:p>
          <a:p>
            <a:r>
              <a:rPr lang="tr-TR" dirty="0" smtClean="0"/>
              <a:t>Eşyaya bağlı borç: Bir kişinin bir mala malik olması sebebiyle yükümlü olduğu borçlardır. Alacaklı malın her malikine bu alacağını ileri sürebilir. </a:t>
            </a:r>
          </a:p>
          <a:p>
            <a:r>
              <a:rPr lang="tr-TR" dirty="0" smtClean="0"/>
              <a:t>Örneğin üzerinde geçit irtifakı tanınan yükümlü taşınmazın maliki aynı zamanda geçidin bakımını da üstlenmiş ise sonradan taşınmazı edinen her malik bu bakım borcu ile yükümlü olacaktır.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Eşyaya bağlı borç ilişkisine dayanan alacak hakkı ayni hak değildir.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Segoe Print" pitchFamily="2" charset="0"/>
              </a:rPr>
              <a:t>Şahsi hakkın etkisinin güçlendirilmesi onun niteliğini değiştirmez, onu ayni hak yapmaz (Prof. </a:t>
            </a:r>
            <a:r>
              <a:rPr lang="tr-TR" dirty="0" err="1" smtClean="0">
                <a:latin typeface="Segoe Print" pitchFamily="2" charset="0"/>
              </a:rPr>
              <a:t>Theo</a:t>
            </a:r>
            <a:r>
              <a:rPr lang="tr-TR" dirty="0" smtClean="0">
                <a:latin typeface="Segoe Print" pitchFamily="2" charset="0"/>
              </a:rPr>
              <a:t> </a:t>
            </a:r>
            <a:r>
              <a:rPr lang="tr-TR" dirty="0" err="1" smtClean="0">
                <a:latin typeface="Segoe Print" pitchFamily="2" charset="0"/>
              </a:rPr>
              <a:t>Ghul</a:t>
            </a:r>
            <a:r>
              <a:rPr lang="tr-TR" dirty="0" smtClean="0">
                <a:latin typeface="Segoe Print" pitchFamily="2" charset="0"/>
              </a:rPr>
              <a:t>).</a:t>
            </a:r>
            <a:endParaRPr lang="en-US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Ayni hakların sınıflandırılması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Ayni haklar farklı kriterlere göre sınıflandırılabilir:</a:t>
            </a:r>
          </a:p>
          <a:p>
            <a:r>
              <a:rPr lang="tr-TR" dirty="0" smtClean="0"/>
              <a:t>1- Sağladığı yetkiye göre</a:t>
            </a:r>
          </a:p>
          <a:p>
            <a:r>
              <a:rPr lang="tr-TR" dirty="0" smtClean="0"/>
              <a:t>2- Hakkın konusuna göre</a:t>
            </a:r>
          </a:p>
          <a:p>
            <a:r>
              <a:rPr lang="tr-TR" dirty="0" smtClean="0"/>
              <a:t>3- Hak </a:t>
            </a:r>
            <a:r>
              <a:rPr lang="tr-TR" smtClean="0"/>
              <a:t>sahibinin tayin ediliş tarzına göre 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EŞYA HUKUKUNA (AYNİ HAKLARA) HÂKİM OLAN PRENSİPLER</a:t>
            </a:r>
            <a:endParaRPr lang="en-US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Belirlilik (Muayyen)</a:t>
            </a:r>
          </a:p>
          <a:p>
            <a:r>
              <a:rPr lang="tr-TR" dirty="0" smtClean="0"/>
              <a:t>2- Kamuya açıklık (Alenilik)</a:t>
            </a:r>
          </a:p>
          <a:p>
            <a:r>
              <a:rPr lang="tr-TR" dirty="0" smtClean="0"/>
              <a:t>3- İnancın Korunması</a:t>
            </a:r>
          </a:p>
          <a:p>
            <a:r>
              <a:rPr lang="tr-TR" dirty="0" smtClean="0"/>
              <a:t>4- Sınırlı sayı ve tipe bağlılık</a:t>
            </a:r>
          </a:p>
          <a:p>
            <a:r>
              <a:rPr lang="tr-TR" dirty="0" smtClean="0"/>
              <a:t>5- Hak düşürücü süre ve zamanaşımı işlememesi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Eşya Hukuku Mevzuatı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Eşya Hukukunun esasen TMK </a:t>
            </a:r>
            <a:r>
              <a:rPr lang="tr-TR" dirty="0" err="1" smtClean="0"/>
              <a:t>nın</a:t>
            </a:r>
            <a:r>
              <a:rPr lang="tr-TR" dirty="0" smtClean="0"/>
              <a:t> 4. Kitabında düzenlendiğini belirtmiştik. Bunun dışında </a:t>
            </a:r>
            <a:r>
              <a:rPr lang="tr-TR" dirty="0" err="1" smtClean="0"/>
              <a:t>TMK’nın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Başlangıç Hükümleri</a:t>
            </a:r>
          </a:p>
          <a:p>
            <a:pPr lvl="1"/>
            <a:r>
              <a:rPr lang="tr-TR" dirty="0" smtClean="0"/>
              <a:t>Kişiler, aile ve miras hukukuna ilişkin hükümleri de eşya hukukunda geniş uygulama alanı bulur.</a:t>
            </a:r>
          </a:p>
          <a:p>
            <a:pPr lvl="1"/>
            <a:r>
              <a:rPr lang="tr-TR" dirty="0" err="1" smtClean="0"/>
              <a:t>TBK’nın</a:t>
            </a:r>
            <a:r>
              <a:rPr lang="tr-TR" dirty="0" smtClean="0"/>
              <a:t> genel hükümlerinin eşya hukukunda uygulanması açısından her iki hukuk dalının karakteri farklı olduğundan çok dikkatli olunmalıdır.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Kanunlar ve Tüzükler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Tapu K.</a:t>
            </a:r>
          </a:p>
          <a:p>
            <a:r>
              <a:rPr lang="tr-TR" dirty="0" smtClean="0"/>
              <a:t>Kadastro K. </a:t>
            </a:r>
          </a:p>
          <a:p>
            <a:r>
              <a:rPr lang="tr-TR" dirty="0" smtClean="0"/>
              <a:t>KMK</a:t>
            </a:r>
          </a:p>
          <a:p>
            <a:r>
              <a:rPr lang="tr-TR" dirty="0" smtClean="0"/>
              <a:t>İmar K.</a:t>
            </a:r>
          </a:p>
          <a:p>
            <a:r>
              <a:rPr lang="tr-TR" dirty="0" smtClean="0"/>
              <a:t>Kıyı K.</a:t>
            </a:r>
          </a:p>
          <a:p>
            <a:r>
              <a:rPr lang="tr-TR" dirty="0" smtClean="0"/>
              <a:t>Tapu Sicil Tüzüğü</a:t>
            </a:r>
          </a:p>
          <a:p>
            <a:r>
              <a:rPr lang="tr-TR" dirty="0" smtClean="0"/>
              <a:t>Hayvan </a:t>
            </a:r>
            <a:r>
              <a:rPr lang="tr-TR" dirty="0" err="1" smtClean="0"/>
              <a:t>Rehni</a:t>
            </a:r>
            <a:r>
              <a:rPr lang="tr-TR" dirty="0" smtClean="0"/>
              <a:t> Tüzüğü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Eşya Hukukunun temel konuları: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smtClean="0"/>
              <a:t>Ayni Haklar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Zilyetlik (Taşınırlarda önem taşır)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Tapu Sicili (taşınmazlar açısından)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Ayni Hak:</a:t>
            </a:r>
            <a:endParaRPr lang="en-US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Ayni hakka ilişkin görüşler:</a:t>
            </a:r>
          </a:p>
          <a:p>
            <a:r>
              <a:rPr lang="tr-TR" u="sng" dirty="0" smtClean="0"/>
              <a:t>1- Klasik görüş:</a:t>
            </a:r>
            <a:r>
              <a:rPr lang="tr-TR" dirty="0" smtClean="0"/>
              <a:t>bir şey üzerinde doğrudan doğruya hakimiyet sağlayan hak</a:t>
            </a:r>
          </a:p>
          <a:p>
            <a:r>
              <a:rPr lang="tr-TR" u="sng" dirty="0" smtClean="0"/>
              <a:t>2- Şahısçı görüş</a:t>
            </a:r>
            <a:r>
              <a:rPr lang="tr-TR" dirty="0" smtClean="0"/>
              <a:t>: bir şey üzerinde herkese karşı ileri sürülebilen hak</a:t>
            </a:r>
          </a:p>
          <a:p>
            <a:r>
              <a:rPr lang="tr-TR" u="sng" dirty="0" smtClean="0"/>
              <a:t>3- Birleştirici görüş</a:t>
            </a:r>
            <a:r>
              <a:rPr lang="tr-TR" dirty="0" smtClean="0"/>
              <a:t>: Türk ve İsviçre Hukuklarında hakim olan bu görüşe göre ayni hak: “bir şey üzerinde doğrudan doğruya hakimiyet sağlayan ve (bu sebeple) herkese karşı ileri sürülebilen hak” olarak tanımlanmaktadır.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Ayni Hakkın unsurları: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smtClean="0"/>
              <a:t>1- Eşya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2- Doğrudan doğruya hakimiyet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3- Herkese karşı ileri sürülebilme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Eşya Kavramı: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tr-TR" dirty="0" smtClean="0"/>
              <a:t>Fransız hukuku: Ekonomik değeri olma, temellüke elverişlilik</a:t>
            </a:r>
          </a:p>
          <a:p>
            <a:pPr>
              <a:spcAft>
                <a:spcPts val="3000"/>
              </a:spcAft>
            </a:pPr>
            <a:r>
              <a:rPr lang="tr-TR" dirty="0" smtClean="0"/>
              <a:t>Alman Hukuku: Cismani varlıklar</a:t>
            </a:r>
          </a:p>
          <a:p>
            <a:pPr>
              <a:spcAft>
                <a:spcPts val="3000"/>
              </a:spcAft>
            </a:pPr>
            <a:r>
              <a:rPr lang="tr-TR" dirty="0" smtClean="0"/>
              <a:t>Türk hukukunda: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vücudu: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Kişilik hakkının konusu.</a:t>
            </a:r>
          </a:p>
          <a:p>
            <a:r>
              <a:rPr lang="tr-TR" dirty="0" smtClean="0"/>
              <a:t>İnsan vücudundan ayrılan parçalar?</a:t>
            </a:r>
          </a:p>
          <a:p>
            <a:r>
              <a:rPr lang="tr-TR" dirty="0" smtClean="0"/>
              <a:t>1979 tarih ve </a:t>
            </a:r>
            <a:r>
              <a:rPr lang="tr-TR" smtClean="0"/>
              <a:t>2238 sayılı </a:t>
            </a:r>
            <a:r>
              <a:rPr lang="tr-TR" b="1" smtClean="0"/>
              <a:t>ORGAN VE DOKU ALINMASI, SAKLANMASI, AŞILANMASI VE NAKLİ HAKKINDA KANUN</a:t>
            </a: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Eşya sayılıp sayılmayacağı hususunda diğer konular: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Ceset</a:t>
            </a:r>
          </a:p>
          <a:p>
            <a:r>
              <a:rPr lang="tr-TR" dirty="0" smtClean="0"/>
              <a:t>Ay, güneş, yıldız ve gezegenler</a:t>
            </a:r>
          </a:p>
          <a:p>
            <a:r>
              <a:rPr lang="tr-TR" dirty="0" smtClean="0"/>
              <a:t>Sınırlandırılmamış maddi varlıklar: hava açık deniz akarsu</a:t>
            </a:r>
          </a:p>
          <a:p>
            <a:r>
              <a:rPr lang="tr-TR" dirty="0" smtClean="0"/>
              <a:t>Taşınmazlar (Sınırlanıp üzerinde hakimiyet kurulmadığı sürece)</a:t>
            </a:r>
          </a:p>
          <a:p>
            <a:r>
              <a:rPr lang="tr-TR" dirty="0" smtClean="0"/>
              <a:t>Bir buğday/ pirinç vb.</a:t>
            </a:r>
          </a:p>
          <a:p>
            <a:r>
              <a:rPr lang="tr-TR" dirty="0" smtClean="0"/>
              <a:t>Fikir ve Sanat eserleri ile buluşlar (fikri hak, fikri mülkiyet, gayri maddi eşya)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480</TotalTime>
  <Words>1174</Words>
  <Application>Microsoft Office PowerPoint</Application>
  <PresentationFormat>Ekran Gösterisi (4:3)</PresentationFormat>
  <Paragraphs>147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7" baseType="lpstr">
      <vt:lpstr>Gündönümü</vt:lpstr>
      <vt:lpstr>EŞYA HUKUKU</vt:lpstr>
      <vt:lpstr>EŞYA HUKUKU</vt:lpstr>
      <vt:lpstr>MEVZUAT</vt:lpstr>
      <vt:lpstr>Eşya Hukukunun temel konuları:</vt:lpstr>
      <vt:lpstr>Ayni Hak:</vt:lpstr>
      <vt:lpstr>Ayni Hakkın unsurları:</vt:lpstr>
      <vt:lpstr>Eşya Kavramı:</vt:lpstr>
      <vt:lpstr>İnsan vücudu:</vt:lpstr>
      <vt:lpstr>Eşya sayılıp sayılmayacağı hususunda diğer konular:</vt:lpstr>
      <vt:lpstr>Türk hukukunda “eşya” tanım:</vt:lpstr>
      <vt:lpstr>Eşya tanımına girmemekle birlikte ayni hak konusu olan hususlar:</vt:lpstr>
      <vt:lpstr>TMK m. 704:</vt:lpstr>
      <vt:lpstr>TMK m. 826/III:</vt:lpstr>
      <vt:lpstr>TMK m. 762</vt:lpstr>
      <vt:lpstr>TMK</vt:lpstr>
      <vt:lpstr>TMK</vt:lpstr>
      <vt:lpstr>TMK</vt:lpstr>
      <vt:lpstr>TMK </vt:lpstr>
      <vt:lpstr>HAYVANLARI KORUMA KANUNU</vt:lpstr>
      <vt:lpstr>Eşya çeşitleri:</vt:lpstr>
      <vt:lpstr>Gemi siciline kayıtlı gemiler İcra İflas Kanununun 2011 yılındaki değişikliğine kadar taşınmaz sayılmıştı.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Ayni hakkın unsurları (devam)</vt:lpstr>
      <vt:lpstr>3- Herkese karşı ileri sürülebilirlik:</vt:lpstr>
      <vt:lpstr>Ayni hakların diğer haklardan farkı:</vt:lpstr>
      <vt:lpstr>PowerPoint Sunusu</vt:lpstr>
      <vt:lpstr>Eşyaya bağlı borç ilişkisine dayanan alacak hakkı ayni hak değildir.</vt:lpstr>
      <vt:lpstr>Ayni hakların sınıflandırılması</vt:lpstr>
      <vt:lpstr>EŞYA HUKUKUNA (AYNİ HAKLARA) HÂKİM OLAN PRENSİPLER</vt:lpstr>
      <vt:lpstr>Eşya Hukuku Mevzuatı </vt:lpstr>
      <vt:lpstr>Özel Kanunlar ve Tüzükler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</dc:title>
  <dc:creator>Hatice</dc:creator>
  <cp:lastModifiedBy>ZEYNEP</cp:lastModifiedBy>
  <cp:revision>23</cp:revision>
  <dcterms:created xsi:type="dcterms:W3CDTF">2017-09-17T16:08:56Z</dcterms:created>
  <dcterms:modified xsi:type="dcterms:W3CDTF">2020-03-22T14:26:09Z</dcterms:modified>
</cp:coreProperties>
</file>